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8" r:id="rId2"/>
    <p:sldId id="324" r:id="rId3"/>
    <p:sldId id="26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65" r:id="rId15"/>
    <p:sldId id="312" r:id="rId16"/>
    <p:sldId id="257" r:id="rId17"/>
    <p:sldId id="259" r:id="rId18"/>
    <p:sldId id="277" r:id="rId19"/>
    <p:sldId id="261" r:id="rId20"/>
    <p:sldId id="278" r:id="rId21"/>
    <p:sldId id="269" r:id="rId22"/>
    <p:sldId id="270" r:id="rId23"/>
    <p:sldId id="289" r:id="rId24"/>
    <p:sldId id="290" r:id="rId25"/>
    <p:sldId id="291" r:id="rId26"/>
    <p:sldId id="292" r:id="rId27"/>
    <p:sldId id="313" r:id="rId28"/>
    <p:sldId id="275" r:id="rId29"/>
    <p:sldId id="262" r:id="rId30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64" autoAdjust="0"/>
  </p:normalViewPr>
  <p:slideViewPr>
    <p:cSldViewPr snapToGrid="0">
      <p:cViewPr varScale="1">
        <p:scale>
          <a:sx n="110" d="100"/>
          <a:sy n="110" d="100"/>
        </p:scale>
        <p:origin x="566" y="7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1211CE88-9EF7-44EC-A581-1D3B6B773B8D}" type="datetime1">
              <a:rPr lang="de-DE" sz="800" smtClean="0"/>
              <a:t>24.03.2022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FC3B4086-F213-45A3-8277-C49E3816FA24}" type="datetime1">
              <a:rPr lang="de-DE" smtClean="0"/>
              <a:t>24.03.2022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ae352a57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ae352a57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ae352a57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ae352a57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ae352a57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ae352a57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ae352a57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ae352a57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ae352a57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ae352a57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e352a57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ae352a57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ae352a5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ae352a5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ae352a57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ae352a57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ae352a57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ae352a57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ae352a57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ae352a57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ae352a57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ae352a57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ae352a5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ae352a5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ae352a5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ae352a5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ae352a5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ae352a5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ae352a57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ae352a57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ae352a57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ae352a57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394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1.12.2020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24.08.2020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  <p:sldLayoutId id="2147483716" r:id="rId24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uidflower/stuttgart/blob/main/model_description.md" TargetMode="External"/><Relationship Id="rId3" Type="http://schemas.openxmlformats.org/officeDocument/2006/relationships/hyperlink" Target="https://github.com/fluidflower/delft/blob/main/delft-DARSim/model_description.md" TargetMode="External"/><Relationship Id="rId7" Type="http://schemas.openxmlformats.org/officeDocument/2006/relationships/hyperlink" Target="https://github.com/fluidflower/stanford/blob/main/model_description.md" TargetMode="External"/><Relationship Id="rId2" Type="http://schemas.openxmlformats.org/officeDocument/2006/relationships/hyperlink" Target="https://github.com/fluidflower/csiro/blob/main/model_description.m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fluidflower/lanl/blob/main/model_description.md" TargetMode="External"/><Relationship Id="rId5" Type="http://schemas.openxmlformats.org/officeDocument/2006/relationships/hyperlink" Target="https://github.com/fluidflower/imperial/blob/main/model_description.md" TargetMode="External"/><Relationship Id="rId4" Type="http://schemas.openxmlformats.org/officeDocument/2006/relationships/hyperlink" Target="https://github.com/fluidflower/herriot-watt/blob/main/model_description.m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bWewqTn52iTMgQ3eA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68ECEED-A93E-49E8-AE62-197E772E1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93154"/>
            <a:ext cx="3811944" cy="4350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sz="1050" dirty="0"/>
              <a:t>Institute </a:t>
            </a:r>
            <a:r>
              <a:rPr lang="de-DE" sz="1050" dirty="0" err="1"/>
              <a:t>for</a:t>
            </a:r>
            <a:r>
              <a:rPr lang="de-DE" sz="1050" dirty="0"/>
              <a:t> Modelling </a:t>
            </a:r>
            <a:r>
              <a:rPr lang="de-DE" sz="1050" dirty="0" err="1"/>
              <a:t>Hydraulic</a:t>
            </a:r>
            <a:r>
              <a:rPr lang="de-DE" sz="1050" dirty="0"/>
              <a:t> and Environmental Systems</a:t>
            </a:r>
          </a:p>
          <a:p>
            <a:pPr>
              <a:spcBef>
                <a:spcPts val="0"/>
              </a:spcBef>
            </a:pPr>
            <a:r>
              <a:rPr lang="de-DE" sz="1050" dirty="0"/>
              <a:t>Department </a:t>
            </a:r>
            <a:r>
              <a:rPr lang="de-DE" sz="1050" dirty="0" err="1"/>
              <a:t>of</a:t>
            </a:r>
            <a:r>
              <a:rPr lang="de-DE" sz="1050" dirty="0"/>
              <a:t> </a:t>
            </a:r>
            <a:r>
              <a:rPr lang="de-DE" sz="1050" dirty="0" err="1"/>
              <a:t>Hydromechanics</a:t>
            </a:r>
            <a:r>
              <a:rPr lang="de-DE" sz="1050" dirty="0"/>
              <a:t> and Modelling </a:t>
            </a:r>
            <a:r>
              <a:rPr lang="de-DE" sz="1050" dirty="0" err="1"/>
              <a:t>of</a:t>
            </a:r>
            <a:r>
              <a:rPr lang="de-DE" sz="1050" dirty="0"/>
              <a:t> Hydrosystems</a:t>
            </a:r>
            <a:endParaRPr lang="de-DE" sz="1050" dirty="0">
              <a:cs typeface="Arial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82E699-6223-4A83-938E-631D12D1F7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>
                <a:cs typeface="Arial"/>
              </a:rPr>
              <a:t>FluidFlower</a:t>
            </a:r>
            <a:r>
              <a:rPr lang="de-DE" dirty="0">
                <a:cs typeface="Arial"/>
              </a:rPr>
              <a:t> Benchmark:</a:t>
            </a:r>
          </a:p>
          <a:p>
            <a:r>
              <a:rPr lang="de-DE" dirty="0" err="1">
                <a:cs typeface="Arial"/>
              </a:rPr>
              <a:t>Participants</a:t>
            </a:r>
            <a:r>
              <a:rPr lang="de-DE" dirty="0">
                <a:cs typeface="Arial"/>
              </a:rPr>
              <a:t> Update 2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66CC04-83F5-4D6C-99FC-A67683A9CE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  <a:p>
            <a:r>
              <a:rPr lang="de-DE" dirty="0"/>
              <a:t>23.03.2022</a:t>
            </a:r>
            <a:endParaRPr lang="de-DE" dirty="0">
              <a:cs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AAC6E45-0AF8-4DD0-AC7A-430A7CE9D5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2451" r="22451"/>
          <a:stretch/>
        </p:blipFill>
        <p:spPr/>
      </p:pic>
    </p:spTree>
    <p:extLst>
      <p:ext uri="{BB962C8B-B14F-4D97-AF65-F5344CB8AC3E}">
        <p14:creationId xmlns:p14="http://schemas.microsoft.com/office/powerpoint/2010/main" val="327293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Concentration at t = 48 h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4693" y="1170125"/>
            <a:ext cx="830646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Concentration at t = 72 h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4693" y="1170125"/>
            <a:ext cx="830646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Concentration at t = 96 h</a:t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70125"/>
            <a:ext cx="849105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Concentration at t = 120 h</a:t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70125"/>
            <a:ext cx="849105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Dense</a:t>
            </a:r>
            <a:r>
              <a:rPr lang="de-DE" b="0" dirty="0">
                <a:cs typeface="Arial"/>
              </a:rPr>
              <a:t> Data Time Series</a:t>
            </a:r>
            <a:endParaRPr lang="en-US" b="0" dirty="0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i="1" dirty="0">
                <a:ea typeface="+mn-lt"/>
                <a:cs typeface="+mn-lt"/>
              </a:rPr>
              <a:t>All measurables</a:t>
            </a:r>
            <a:r>
              <a:rPr lang="en-US" dirty="0">
                <a:ea typeface="+mn-lt"/>
                <a:cs typeface="+mn-lt"/>
              </a:rPr>
              <a:t> identified in section 2.7 shall be reported at </a:t>
            </a:r>
            <a:r>
              <a:rPr lang="en-US" i="1" dirty="0">
                <a:ea typeface="+mn-lt"/>
                <a:cs typeface="+mn-lt"/>
              </a:rPr>
              <a:t>10-minute intervals</a:t>
            </a:r>
            <a:r>
              <a:rPr lang="en-US" dirty="0">
                <a:ea typeface="+mn-lt"/>
                <a:cs typeface="+mn-lt"/>
              </a:rPr>
              <a:t> starting at the initial injection and lasting </a:t>
            </a:r>
            <a:r>
              <a:rPr lang="en-US" i="1" dirty="0">
                <a:ea typeface="+mn-lt"/>
                <a:cs typeface="+mn-lt"/>
              </a:rPr>
              <a:t>120 hours</a:t>
            </a:r>
            <a:r>
              <a:rPr lang="en-US" dirty="0">
                <a:ea typeface="+mn-lt"/>
                <a:cs typeface="+mn-lt"/>
              </a:rPr>
              <a:t>. The data is expected in csv format in a file </a:t>
            </a:r>
            <a:r>
              <a:rPr lang="en-US" dirty="0">
                <a:latin typeface="Courier New"/>
                <a:ea typeface="+mn-lt"/>
                <a:cs typeface="+mn-lt"/>
              </a:rPr>
              <a:t>time_series.csv</a:t>
            </a:r>
            <a:r>
              <a:rPr lang="en-US" dirty="0">
                <a:ea typeface="+mn-lt"/>
                <a:cs typeface="+mn-lt"/>
              </a:rPr>
              <a:t> of the form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urier New"/>
                <a:ea typeface="+mn-lt"/>
                <a:cs typeface="+mn-lt"/>
              </a:rPr>
              <a:t># t, p_1, …, </a:t>
            </a:r>
            <a:r>
              <a:rPr lang="en-US" b="1" dirty="0">
                <a:solidFill>
                  <a:srgbClr val="FF0000"/>
                </a:solidFill>
                <a:latin typeface="Courier New"/>
                <a:ea typeface="+mn-lt"/>
                <a:cs typeface="+mn-lt"/>
              </a:rPr>
              <a:t>totalCO2Mass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0.000e+00,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6.000e+02,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...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according to the measurables defined in section 2.7.</a:t>
            </a:r>
            <a:endParaRPr lang="en-US" dirty="0">
              <a:cs typeface="Arial"/>
            </a:endParaRPr>
          </a:p>
          <a:p>
            <a:pPr marL="170815" indent="-170815">
              <a:lnSpc>
                <a:spcPct val="100000"/>
              </a:lnSpc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114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Time Series: Total CO2 Mass</a:t>
            </a:r>
            <a:endParaRPr dirty="0"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44" y="895403"/>
            <a:ext cx="7363112" cy="4083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51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385091"/>
            <a:ext cx="8839199" cy="291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 Zoom into Time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1" y="1385092"/>
            <a:ext cx="8839197" cy="29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A</a:t>
            </a:r>
            <a:endParaRPr/>
          </a:p>
        </p:txBody>
      </p:sp>
      <p:pic>
        <p:nvPicPr>
          <p:cNvPr id="79" name="Google Shape;79;p17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83" y="689548"/>
            <a:ext cx="7275972" cy="423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B</a:t>
            </a:r>
            <a:endParaRPr/>
          </a:p>
        </p:txBody>
      </p:sp>
      <p:pic>
        <p:nvPicPr>
          <p:cNvPr id="85" name="Google Shape;85;p18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16" y="659997"/>
            <a:ext cx="7480092" cy="435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74D32-1688-4733-9494-25C3BD2F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Submission 20.03.2022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552068-A5BB-4E69-9A93-69858064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CE29A7-3181-474A-98CE-B55DE971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40CD01-794E-46A2-BDFA-EA0288F2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A3435B-1E56-42D9-AA1C-C8FCF2B9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73" y="1701817"/>
            <a:ext cx="6954781" cy="22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7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C</a:t>
            </a:r>
            <a:endParaRPr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807472"/>
            <a:ext cx="7111997" cy="4047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Sparse</a:t>
            </a:r>
            <a:r>
              <a:rPr lang="de-DE" b="0" dirty="0">
                <a:cs typeface="Arial"/>
              </a:rPr>
              <a:t> Data Determination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just"/>
            <a:r>
              <a:rPr lang="en-US" dirty="0">
                <a:ea typeface="+mn-lt"/>
                <a:cs typeface="+mn-lt"/>
              </a:rPr>
              <a:t>Each of the sparse data shall be reported as six numbers: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Prediction of the mean quantity as obtained by the experiments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Prediction in the standard deviation of the quantity over the ensemble of experiments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Stated in terms of P10, P50 and P90 values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Mean values assess the capability of predicting the various measurables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Standard deviations address the extent to which these quantities are deterministic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Any preferred methodology may be chosen: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ensemble runs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methods from uncertainty quantification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human intuition from experience</a:t>
            </a:r>
            <a:endParaRPr lang="en-US" dirty="0">
              <a:cs typeface="Arial"/>
            </a:endParaRP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170815" indent="-170815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0766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Sparse</a:t>
            </a:r>
            <a:r>
              <a:rPr lang="de-DE" b="0" dirty="0">
                <a:cs typeface="Arial"/>
              </a:rPr>
              <a:t> Data Format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The quantities are expected to be uploaded to the repository in form of a csv file </a:t>
            </a:r>
            <a:r>
              <a:rPr lang="en-US" dirty="0">
                <a:latin typeface="Courier New"/>
                <a:ea typeface="+mn-lt"/>
                <a:cs typeface="+mn-lt"/>
              </a:rPr>
              <a:t>sparse_data.csv</a:t>
            </a:r>
            <a:r>
              <a:rPr lang="en-US" dirty="0">
                <a:ea typeface="+mn-lt"/>
                <a:cs typeface="+mn-lt"/>
              </a:rPr>
              <a:t> of the form</a:t>
            </a:r>
            <a:endParaRPr lang="en-US"/>
          </a:p>
          <a:p>
            <a:pPr marL="0" indent="0">
              <a:lnSpc>
                <a:spcPct val="100000"/>
              </a:lnSpc>
              <a:buClr>
                <a:srgbClr val="00BEFF"/>
              </a:buClr>
              <a:buNone/>
            </a:pPr>
            <a:r>
              <a:rPr lang="en-US" sz="1400" dirty="0">
                <a:latin typeface="Courier New"/>
                <a:ea typeface="+mn-lt"/>
                <a:cs typeface="+mn-lt"/>
              </a:rPr>
              <a:t># </a:t>
            </a:r>
            <a:r>
              <a:rPr lang="en-US" sz="1400" dirty="0" err="1">
                <a:latin typeface="Courier New"/>
                <a:ea typeface="+mn-lt"/>
                <a:cs typeface="+mn-lt"/>
              </a:rPr>
              <a:t>idx</a:t>
            </a:r>
            <a:r>
              <a:rPr lang="en-US" sz="1400" dirty="0">
                <a:latin typeface="Courier New"/>
                <a:ea typeface="+mn-lt"/>
                <a:cs typeface="+mn-lt"/>
              </a:rPr>
              <a:t>, p10_mean, p50_mean, p90_mean, p10_dev, p50_dev, p90_dev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1a, 1.234e+56, &lt;…&gt;, # pressure at sensor 1 [N/m2]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1b, 1.234e+56, &lt;…&gt;, # pressure at sensor 2 [N/m2]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2, 1.234e+56, &lt;…&gt;, # time of max mobile free phase in Box A [s]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3a, 1.234e+56, &lt;…&gt;, # mobile free phase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3b, 1.234e+56, &lt;…&gt;, # immobile free phase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3c, 1.234e+56, &lt;…&gt;, # dissolved in water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3d, 1.234e+56, &lt;…&gt;, # seal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4a-d &lt;same for Box B&gt;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5, 1.234e+56, &lt;…&gt;, # time when M exceeds 110% of Box C’s width [s]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6, 1.234e+56, &lt;…&gt;, # total mass of CO2 in the top seal facies [kg]</a:t>
            </a:r>
            <a:endParaRPr lang="en-US" sz="1400">
              <a:latin typeface="Courier New"/>
              <a:cs typeface="Arial"/>
            </a:endParaRPr>
          </a:p>
          <a:p>
            <a:pPr marL="0" indent="0" algn="just">
              <a:buClr>
                <a:srgbClr val="00BEFF"/>
              </a:buClr>
              <a:buNone/>
            </a:pPr>
            <a:endParaRPr lang="en-US" dirty="0">
              <a:cs typeface="Arial"/>
            </a:endParaRP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170815" indent="-170815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10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Pressure</a:t>
            </a:r>
            <a:endParaRPr/>
          </a:p>
        </p:txBody>
      </p:sp>
      <p:pic>
        <p:nvPicPr>
          <p:cNvPr id="157" name="Google Shape;157;p30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99" y="576190"/>
            <a:ext cx="6849923" cy="454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Time</a:t>
            </a:r>
            <a:endParaRPr/>
          </a:p>
        </p:txBody>
      </p:sp>
      <p:pic>
        <p:nvPicPr>
          <p:cNvPr id="163" name="Google Shape;163;p3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3" y="557005"/>
            <a:ext cx="7892321" cy="456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CO2 in Box A at 72 h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764339"/>
            <a:ext cx="8944500" cy="403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CO2 in Box B at 72 h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788710"/>
            <a:ext cx="8944500" cy="398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661"/>
            <a:ext cx="8520600" cy="572700"/>
          </a:xfrm>
        </p:spPr>
        <p:txBody>
          <a:bodyPr/>
          <a:lstStyle/>
          <a:p>
            <a:r>
              <a:rPr lang="en-US" dirty="0"/>
              <a:t>Modeling Choices, Discretization and Performance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479351"/>
              </p:ext>
            </p:extLst>
          </p:nvPr>
        </p:nvGraphicFramePr>
        <p:xfrm>
          <a:off x="311701" y="585415"/>
          <a:ext cx="8520601" cy="445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724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128439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1078353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1078353">
                  <a:extLst>
                    <a:ext uri="{9D8B030D-6E8A-4147-A177-3AD203B41FA5}">
                      <a16:colId xmlns:a16="http://schemas.microsoft.com/office/drawing/2014/main" val="3988506216"/>
                    </a:ext>
                  </a:extLst>
                </a:gridCol>
                <a:gridCol w="877060">
                  <a:extLst>
                    <a:ext uri="{9D8B030D-6E8A-4147-A177-3AD203B41FA5}">
                      <a16:colId xmlns:a16="http://schemas.microsoft.com/office/drawing/2014/main" val="612772035"/>
                    </a:ext>
                  </a:extLst>
                </a:gridCol>
                <a:gridCol w="937316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1063178">
                  <a:extLst>
                    <a:ext uri="{9D8B030D-6E8A-4147-A177-3AD203B41FA5}">
                      <a16:colId xmlns:a16="http://schemas.microsoft.com/office/drawing/2014/main" val="3600434180"/>
                    </a:ext>
                  </a:extLst>
                </a:gridCol>
                <a:gridCol w="1063178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353877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CSIRO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DARSim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Herriot-Watt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Imperial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LANL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Stanford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Stuttgart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Solubility limit [kg/m</a:t>
                      </a:r>
                      <a:r>
                        <a:rPr lang="en-US" sz="1200" b="1" baseline="30000" dirty="0"/>
                        <a:t>3</a:t>
                      </a:r>
                      <a:r>
                        <a:rPr lang="en-US" sz="1200" b="1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Temperature [°C]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Domain volume [m</a:t>
                      </a:r>
                      <a:r>
                        <a:rPr lang="en-US" sz="1200" b="1" baseline="30000" dirty="0"/>
                        <a:t>3</a:t>
                      </a:r>
                      <a:r>
                        <a:rPr lang="en-US" sz="1200" b="1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0.0875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44,284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43,758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4,437 – 30,784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24,748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6,094 / 21,392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26,099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</a:t>
                      </a:r>
                      <a:r>
                        <a:rPr lang="el-GR" sz="1200" b="1" dirty="0"/>
                        <a:t>Δ</a:t>
                      </a:r>
                      <a:r>
                        <a:rPr lang="de-DE" sz="1200" b="1" dirty="0"/>
                        <a:t>t [s]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1.96 / 35.9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13.1 / 79.8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</a:t>
                      </a:r>
                      <a:r>
                        <a:rPr lang="en-US" sz="1200" b="1" dirty="0" err="1"/>
                        <a:t>nonlin</a:t>
                      </a:r>
                      <a:r>
                        <a:rPr lang="en-US" sz="1200" b="1" dirty="0"/>
                        <a:t>. it. per time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3.0 / 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1.3 /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linear it. per 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39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075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Arial"/>
              </a:rPr>
              <a:t>What‘s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next</a:t>
            </a:r>
            <a:r>
              <a:rPr lang="de-DE" dirty="0">
                <a:cs typeface="Arial"/>
              </a:rPr>
              <a:t>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751642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Registration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final </a:t>
            </a:r>
            <a:r>
              <a:rPr lang="de-DE" dirty="0" err="1">
                <a:cs typeface="Arial"/>
              </a:rPr>
              <a:t>workshop</a:t>
            </a:r>
            <a:r>
              <a:rPr lang="de-DE" dirty="0">
                <a:cs typeface="Arial"/>
              </a:rPr>
              <a:t>: </a:t>
            </a:r>
            <a:r>
              <a:rPr lang="de-DE" dirty="0">
                <a:cs typeface="Arial"/>
                <a:hlinkClick r:id="rId2"/>
              </a:rPr>
              <a:t>https://forms.gle/bWewqTn52iTMgQ3eA</a:t>
            </a:r>
            <a:endParaRPr lang="de-DE" dirty="0"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cs typeface="Arial"/>
              </a:rPr>
              <a:t>Try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deliver</a:t>
            </a:r>
            <a:r>
              <a:rPr lang="de-DE" dirty="0">
                <a:cs typeface="Arial"/>
              </a:rPr>
              <a:t> all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requested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data</a:t>
            </a:r>
            <a:r>
              <a:rPr lang="de-DE" dirty="0">
                <a:cs typeface="Arial"/>
              </a:rPr>
              <a:t>, </a:t>
            </a:r>
            <a:r>
              <a:rPr lang="de-DE" dirty="0" err="1">
                <a:cs typeface="Arial"/>
              </a:rPr>
              <a:t>particularly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sparse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data</a:t>
            </a:r>
            <a:r>
              <a:rPr lang="de-DE" dirty="0">
                <a:cs typeface="Arial"/>
              </a:rPr>
              <a:t>, </a:t>
            </a:r>
            <a:r>
              <a:rPr lang="de-DE" dirty="0" err="1">
                <a:cs typeface="Arial"/>
              </a:rPr>
              <a:t>or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provide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reasons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why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you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don‘t</a:t>
            </a:r>
            <a:r>
              <a:rPr lang="de-DE" dirty="0">
                <a:cs typeface="Arial"/>
              </a:rPr>
              <a:t>, </a:t>
            </a:r>
            <a:r>
              <a:rPr lang="de-DE" b="1" dirty="0" err="1">
                <a:cs typeface="Arial"/>
              </a:rPr>
              <a:t>before</a:t>
            </a:r>
            <a:r>
              <a:rPr lang="de-DE" b="1" dirty="0">
                <a:cs typeface="Arial"/>
              </a:rPr>
              <a:t> 22.04.2022 23:59 h CET.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769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83BA873-C469-4420-AF3B-8160552EB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83201"/>
            <a:ext cx="4061756" cy="435081"/>
          </a:xfrm>
        </p:spPr>
        <p:txBody>
          <a:bodyPr/>
          <a:lstStyle/>
          <a:p>
            <a:r>
              <a:rPr lang="de-DE" dirty="0"/>
              <a:t>Institut für Wasser- und Umweltsystemmodellierung</a:t>
            </a:r>
            <a:br>
              <a:rPr lang="de-DE" dirty="0"/>
            </a:br>
            <a:r>
              <a:rPr lang="de-DE" dirty="0"/>
              <a:t>Lehrstuhl für Hydromechanik und Hydrosystemmodellierung</a:t>
            </a:r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05A41D9F-D0B5-4F50-861C-01DF96C78B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000" b="10000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39875C-9106-4DE0-874B-A8487FC54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F087FB-D625-4F42-8F55-66C209F678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 dirty="0"/>
              <a:t>E-Mail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DB388B-F5E2-42C3-829B-D04B35E7061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bernd@iws.uni-stuttgart.de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9952D0-15B0-4307-82EA-9B8D10E6B69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/>
              <a:t>Telefon +49 (0) 711 685-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F9B1D7-F883-47A9-8C3C-C9F1569BCC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69162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A9ECCC0-28E9-4982-8704-9CAF2926B8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3E4A891-16A9-4007-A598-387D9CA41A5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iws.uni-stuttgart.de/lh2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005F269-114E-4E3E-AF2E-8BE053244B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84C751F-75D8-44A6-B188-7EF920AC13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IWS-LH2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A57157-D6E4-47B2-AA92-19A053C2E2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Pfaffenwaldring 61, 70569 Stuttgart</a:t>
            </a:r>
          </a:p>
        </p:txBody>
      </p:sp>
    </p:spTree>
    <p:extLst>
      <p:ext uri="{BB962C8B-B14F-4D97-AF65-F5344CB8AC3E}">
        <p14:creationId xmlns:p14="http://schemas.microsoft.com/office/powerpoint/2010/main" val="110286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3" y="356400"/>
            <a:ext cx="8245475" cy="432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Map</a:t>
            </a:r>
            <a:r>
              <a:rPr lang="de-DE" b="0" dirty="0">
                <a:cs typeface="Arial"/>
              </a:rPr>
              <a:t> </a:t>
            </a:r>
            <a:r>
              <a:rPr lang="de-DE" b="0" dirty="0" err="1">
                <a:cs typeface="Arial"/>
              </a:rPr>
              <a:t>of</a:t>
            </a:r>
            <a:r>
              <a:rPr lang="de-DE" b="0" dirty="0">
                <a:cs typeface="Arial"/>
              </a:rPr>
              <a:t> Phase </a:t>
            </a:r>
            <a:r>
              <a:rPr lang="de-DE" b="0" dirty="0" err="1">
                <a:cs typeface="Arial"/>
              </a:rPr>
              <a:t>Compositions</a:t>
            </a:r>
            <a:endParaRPr lang="de-DE" b="0" dirty="0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To be reported </a:t>
            </a:r>
            <a:r>
              <a:rPr lang="en-US" i="1" dirty="0">
                <a:ea typeface="+mn-lt"/>
                <a:cs typeface="+mn-lt"/>
              </a:rPr>
              <a:t>for each 24 hours</a:t>
            </a:r>
            <a:r>
              <a:rPr lang="en-US" dirty="0">
                <a:ea typeface="+mn-lt"/>
                <a:cs typeface="+mn-lt"/>
              </a:rPr>
              <a:t> after injection starts on a uniform </a:t>
            </a:r>
            <a:r>
              <a:rPr lang="en-US" i="1" dirty="0">
                <a:ea typeface="+mn-lt"/>
                <a:cs typeface="+mn-lt"/>
              </a:rPr>
              <a:t>Cartesian grid of 286 by 123 cells</a:t>
            </a:r>
            <a:r>
              <a:rPr lang="en-US" dirty="0">
                <a:ea typeface="+mn-lt"/>
                <a:cs typeface="+mn-lt"/>
              </a:rPr>
              <a:t>. For each temporal snapshot indicated by X hours, X = 24, 48, …, cell values should be provided in csv format in a file </a:t>
            </a:r>
            <a:r>
              <a:rPr lang="en-US" dirty="0">
                <a:latin typeface="Courier New"/>
                <a:ea typeface="+mn-lt"/>
                <a:cs typeface="+mn-lt"/>
              </a:rPr>
              <a:t>spatial_map_&lt;X&gt;h.csv</a:t>
            </a:r>
            <a:r>
              <a:rPr lang="en-US" dirty="0">
                <a:ea typeface="+mn-lt"/>
                <a:cs typeface="+mn-lt"/>
              </a:rPr>
              <a:t> of the form</a:t>
            </a:r>
            <a:endParaRPr lang="en-US" dirty="0"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  <a:ea typeface="+mn-lt"/>
                <a:cs typeface="+mn-lt"/>
              </a:rPr>
              <a:t># x, y, saturation [-], concentration [kg/m3]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5.000e-03,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1.500e-02,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…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2.855e+00,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5.000e-03, 1.500e-02,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1.500e-02, 1.500e-02,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… …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2.845e+00, 1.225e+00,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2.855e+00, 1.225e+00, 1.234e+56, 1.234e+56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The origin of the coordinate system should be located in the lower left corner with the x-axis positively oriented towards the right and the y-axis positively oriented towards the top.</a:t>
            </a: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0" indent="0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268E1-7D03-4300-82C4-2656E4A0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82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Saturation at t = 24 h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70125"/>
            <a:ext cx="849105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Saturation at t = 48 h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4693" y="1170125"/>
            <a:ext cx="830646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Saturation at t = 72 h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4693" y="1170125"/>
            <a:ext cx="830646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Saturation at t = 96 h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70125"/>
            <a:ext cx="849105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Saturation at t = 120 h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70125"/>
            <a:ext cx="849105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Concentration at t = 24 h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70125"/>
            <a:ext cx="849105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1037</Words>
  <Application>Microsoft Office PowerPoint</Application>
  <PresentationFormat>Bildschirmpräsentation (16:9)</PresentationFormat>
  <Paragraphs>128</Paragraphs>
  <Slides>29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2" baseType="lpstr">
      <vt:lpstr>Arial</vt:lpstr>
      <vt:lpstr>Courier New</vt:lpstr>
      <vt:lpstr>Uni_Stuttgart</vt:lpstr>
      <vt:lpstr>PowerPoint-Präsentation</vt:lpstr>
      <vt:lpstr>Third Submission 20.03.2022</vt:lpstr>
      <vt:lpstr>Reported Results Map of Phase Compositions</vt:lpstr>
      <vt:lpstr>Spatial Maps: Saturation at t = 24 h</vt:lpstr>
      <vt:lpstr>Spatial Maps: Saturation at t = 48 h</vt:lpstr>
      <vt:lpstr>Spatial Maps: Saturation at t = 72 h</vt:lpstr>
      <vt:lpstr>Spatial Maps: Saturation at t = 96 h</vt:lpstr>
      <vt:lpstr>Spatial Maps: Saturation at t = 120 h</vt:lpstr>
      <vt:lpstr>Spatial Maps: Concentration at t = 24 h</vt:lpstr>
      <vt:lpstr>Spatial Maps: Concentration at t = 48 h</vt:lpstr>
      <vt:lpstr>Spatial Maps: Concentration at t = 72 h</vt:lpstr>
      <vt:lpstr>Spatial Maps: Concentration at t = 96 h</vt:lpstr>
      <vt:lpstr>Spatial Maps: Concentration at t = 120 h</vt:lpstr>
      <vt:lpstr>Reported Results Dense Data Time Series</vt:lpstr>
      <vt:lpstr>Time Series: Total CO2 Mass</vt:lpstr>
      <vt:lpstr>Time Series: Pressure</vt:lpstr>
      <vt:lpstr>Time Series: Pressure Zoom into Time</vt:lpstr>
      <vt:lpstr>Time Series: Box A</vt:lpstr>
      <vt:lpstr>Time Series: Box B</vt:lpstr>
      <vt:lpstr>Time Series: Box C</vt:lpstr>
      <vt:lpstr>Reported Results Sparse Data Determination</vt:lpstr>
      <vt:lpstr>Reported Results Sparse Data Format</vt:lpstr>
      <vt:lpstr>Sparse Data: Pressure</vt:lpstr>
      <vt:lpstr>Sparse Data: Time</vt:lpstr>
      <vt:lpstr>Sparse Data: CO2 in Box A at 72 h</vt:lpstr>
      <vt:lpstr>Sparse Data: CO2 in Box B at 72 h</vt:lpstr>
      <vt:lpstr>Modeling Choices, Discretization and Performance</vt:lpstr>
      <vt:lpstr>What‘s next?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bernd</cp:lastModifiedBy>
  <cp:revision>881</cp:revision>
  <dcterms:created xsi:type="dcterms:W3CDTF">2020-08-24T09:11:04Z</dcterms:created>
  <dcterms:modified xsi:type="dcterms:W3CDTF">2022-03-24T13:57:24Z</dcterms:modified>
</cp:coreProperties>
</file>